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42" r:id="rId1"/>
  </p:sldMasterIdLst>
  <p:notesMasterIdLst>
    <p:notesMasterId r:id="rId9"/>
  </p:notesMasterIdLst>
  <p:sldIdLst>
    <p:sldId id="265" r:id="rId2"/>
    <p:sldId id="258" r:id="rId3"/>
    <p:sldId id="259" r:id="rId4"/>
    <p:sldId id="260" r:id="rId5"/>
    <p:sldId id="261" r:id="rId6"/>
    <p:sldId id="262" r:id="rId7"/>
    <p:sldId id="263" r:id="rId8"/>
  </p:sldIdLst>
  <p:sldSz cx="14630400" cy="8229600"/>
  <p:notesSz cx="8229600" cy="14630400"/>
  <p:embeddedFontLst>
    <p:embeddedFont>
      <p:font typeface="Barlow" panose="00000500000000000000" pitchFamily="2" charset="0"/>
      <p:regular r:id="rId10"/>
      <p:bold r:id="rId11"/>
    </p:embeddedFont>
    <p:embeddedFont>
      <p:font typeface="Barlow Light" panose="00000400000000000000" pitchFamily="2" charset="0"/>
      <p:regular r:id="rId12"/>
      <p:italic r:id="rId13"/>
    </p:embeddedFont>
    <p:embeddedFont>
      <p:font typeface="Barlow Medium" panose="00000600000000000000" pitchFamily="2" charset="0"/>
      <p:regular r:id="rId14"/>
      <p:italic r:id="rId15"/>
    </p:embeddedFont>
    <p:embeddedFont>
      <p:font typeface="Calisto MT" panose="02040603050505030304" pitchFamily="18"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Wingdings 2" panose="050201020105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92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01C46-BD90-4412-E8ED-B7FC4A99E5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9A746-5F97-1F48-0027-1C86E0301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0CDBB-7295-40FB-1078-FB79D78AED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538DCC-D6BE-94D4-D1C1-7459DF2ED71C}"/>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24369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867232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823373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68377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3837075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778244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51CF1133-3259-4C45-BABA-5B62D9C6F78D}" type="datetimeFigureOut">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4058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51CF1133-3259-4C45-BABA-5B62D9C6F78D}" type="datetimeFigureOut">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81261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543390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634722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109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206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114146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5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5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13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333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284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09268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0606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0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7032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35100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86973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24112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51CF1133-3259-4C45-BABA-5B62D9C6F78D}" type="datetimeFigureOut">
              <a:rPr lang="en-US" smtClean="0"/>
              <a:t>9/8/2025</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1132468"/>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2" r:id="rId19"/>
    <p:sldLayoutId id="2147483863" r:id="rId20"/>
    <p:sldLayoutId id="2147483864" r:id="rId21"/>
    <p:sldLayoutId id="2147483865" r:id="rId22"/>
    <p:sldLayoutId id="2147483866" r:id="rId23"/>
    <p:sldLayoutId id="2147483867" r:id="rId24"/>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FA187-2B98-61BA-4816-E5A8BC48D35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8A1CE1-8F89-6372-FC0F-77B3020F5667}"/>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99DCBB6-7BCF-2280-A2B1-4B5D080289FA}"/>
              </a:ext>
            </a:extLst>
          </p:cNvPr>
          <p:cNvSpPr/>
          <p:nvPr/>
        </p:nvSpPr>
        <p:spPr>
          <a:xfrm>
            <a:off x="0" y="0"/>
            <a:ext cx="14630400" cy="8229600"/>
          </a:xfrm>
          <a:prstGeom prst="rect">
            <a:avLst/>
          </a:prstGeom>
          <a:solidFill>
            <a:schemeClr val="bg1">
              <a:lumMod val="65000"/>
              <a:lumOff val="35000"/>
              <a:alpha val="85000"/>
            </a:schemeClr>
          </a:solidFill>
          <a:ln/>
        </p:spPr>
        <p:txBody>
          <a:bodyPr/>
          <a:lstStyle/>
          <a:p>
            <a:endParaRPr lang="en-IN" dirty="0">
              <a:solidFill>
                <a:schemeClr val="accent6"/>
              </a:solidFill>
            </a:endParaRPr>
          </a:p>
        </p:txBody>
      </p:sp>
      <p:pic>
        <p:nvPicPr>
          <p:cNvPr id="14" name="Picture 13">
            <a:extLst>
              <a:ext uri="{FF2B5EF4-FFF2-40B4-BE49-F238E27FC236}">
                <a16:creationId xmlns:a16="http://schemas.microsoft.com/office/drawing/2014/main" id="{AFE70E49-3A62-FBB7-7BA8-1DEA7FD40D64}"/>
              </a:ext>
            </a:extLst>
          </p:cNvPr>
          <p:cNvPicPr>
            <a:picLocks noChangeAspect="1"/>
          </p:cNvPicPr>
          <p:nvPr/>
        </p:nvPicPr>
        <p:blipFill>
          <a:blip r:embed="rId4"/>
          <a:stretch>
            <a:fillRect/>
          </a:stretch>
        </p:blipFill>
        <p:spPr>
          <a:xfrm>
            <a:off x="4410144" y="3136154"/>
            <a:ext cx="10038269" cy="4613944"/>
          </a:xfrm>
          <a:prstGeom prst="rect">
            <a:avLst/>
          </a:prstGeom>
        </p:spPr>
      </p:pic>
      <p:sp>
        <p:nvSpPr>
          <p:cNvPr id="15" name="Text 1">
            <a:extLst>
              <a:ext uri="{FF2B5EF4-FFF2-40B4-BE49-F238E27FC236}">
                <a16:creationId xmlns:a16="http://schemas.microsoft.com/office/drawing/2014/main" id="{2102066A-931C-47B4-2454-2234D1BC587A}"/>
              </a:ext>
            </a:extLst>
          </p:cNvPr>
          <p:cNvSpPr/>
          <p:nvPr/>
        </p:nvSpPr>
        <p:spPr>
          <a:xfrm>
            <a:off x="237743" y="446044"/>
            <a:ext cx="14096683" cy="2244066"/>
          </a:xfrm>
          <a:prstGeom prst="rect">
            <a:avLst/>
          </a:prstGeom>
          <a:noFill/>
          <a:ln/>
        </p:spPr>
        <p:txBody>
          <a:bodyPr wrap="square" lIns="0" tIns="0" rIns="0" bIns="0" rtlCol="0" anchor="t"/>
          <a:lstStyle/>
          <a:p>
            <a:pPr algn="ctr"/>
            <a:r>
              <a:rPr lang="en-US" sz="8000" b="1" dirty="0">
                <a:solidFill>
                  <a:srgbClr val="FFFFFF"/>
                </a:solidFill>
                <a:latin typeface="Roboto" panose="02000000000000000000" pitchFamily="2" charset="0"/>
                <a:ea typeface="Roboto" panose="02000000000000000000" pitchFamily="2" charset="0"/>
                <a:cs typeface="Roboto" panose="02000000000000000000" pitchFamily="2" charset="0"/>
              </a:rPr>
              <a:t>Adding Python &amp; Jupyter to PATH on Windows</a:t>
            </a:r>
          </a:p>
        </p:txBody>
      </p:sp>
    </p:spTree>
    <p:extLst>
      <p:ext uri="{BB962C8B-B14F-4D97-AF65-F5344CB8AC3E}">
        <p14:creationId xmlns:p14="http://schemas.microsoft.com/office/powerpoint/2010/main" val="331819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6885" y="628650"/>
            <a:ext cx="9519999" cy="632460"/>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Barlow Medium" pitchFamily="34" charset="0"/>
                <a:ea typeface="Barlow Medium" pitchFamily="34" charset="-122"/>
                <a:cs typeface="Barlow Medium" pitchFamily="34" charset="-120"/>
              </a:rPr>
              <a:t>Step 1: Locate Python Installation Directory</a:t>
            </a:r>
            <a:endParaRPr lang="en-US" sz="3950" dirty="0"/>
          </a:p>
        </p:txBody>
      </p:sp>
      <p:sp>
        <p:nvSpPr>
          <p:cNvPr id="3" name="Text 1"/>
          <p:cNvSpPr/>
          <p:nvPr/>
        </p:nvSpPr>
        <p:spPr>
          <a:xfrm>
            <a:off x="796885" y="1807488"/>
            <a:ext cx="6240542" cy="1092637"/>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Barlow" pitchFamily="34" charset="0"/>
                <a:ea typeface="Barlow" pitchFamily="34" charset="-122"/>
                <a:cs typeface="Barlow" pitchFamily="34" charset="-120"/>
              </a:rPr>
              <a:t>The first crucial step is to identify where Python is installed on your system. This is typically found within your user's local application data folder.</a:t>
            </a:r>
            <a:endParaRPr lang="en-US" sz="1750" dirty="0"/>
          </a:p>
        </p:txBody>
      </p:sp>
      <p:sp>
        <p:nvSpPr>
          <p:cNvPr id="4" name="Text 2"/>
          <p:cNvSpPr/>
          <p:nvPr/>
        </p:nvSpPr>
        <p:spPr>
          <a:xfrm>
            <a:off x="796885" y="3105031"/>
            <a:ext cx="6240542" cy="145684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Barlow" pitchFamily="34" charset="0"/>
                <a:ea typeface="Barlow" pitchFamily="34" charset="-122"/>
                <a:cs typeface="Barlow" pitchFamily="34" charset="-120"/>
              </a:rPr>
              <a:t>Common location: </a:t>
            </a:r>
            <a:r>
              <a:rPr lang="en-US" sz="1750" dirty="0">
                <a:solidFill>
                  <a:srgbClr val="E5E0DF"/>
                </a:solidFill>
                <a:highlight>
                  <a:srgbClr val="262425"/>
                </a:highlight>
                <a:latin typeface="Consolas" pitchFamily="34" charset="0"/>
                <a:ea typeface="Consolas" pitchFamily="34" charset="-122"/>
                <a:cs typeface="Consolas" pitchFamily="34" charset="-120"/>
              </a:rPr>
              <a:t>C:\Users\&lt;YourUsername&gt;\AppData\Local\Programs\ Python\PythonXX</a:t>
            </a:r>
            <a:r>
              <a:rPr lang="en-US" sz="1750" dirty="0">
                <a:solidFill>
                  <a:srgbClr val="E5E0DF"/>
                </a:solidFill>
                <a:latin typeface="Barlow" pitchFamily="34" charset="0"/>
                <a:ea typeface="Barlow" pitchFamily="34" charset="-122"/>
                <a:cs typeface="Barlow" pitchFamily="34" charset="-120"/>
              </a:rPr>
              <a:t> (where XX is your Python version, e.g., Python39 or Python310).</a:t>
            </a:r>
            <a:endParaRPr lang="en-US" sz="1750" dirty="0"/>
          </a:p>
        </p:txBody>
      </p:sp>
      <p:sp>
        <p:nvSpPr>
          <p:cNvPr id="5" name="Text 3"/>
          <p:cNvSpPr/>
          <p:nvPr/>
        </p:nvSpPr>
        <p:spPr>
          <a:xfrm>
            <a:off x="796885" y="4641533"/>
            <a:ext cx="6240542" cy="1456849"/>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Barlow" pitchFamily="34" charset="0"/>
                <a:ea typeface="Barlow" pitchFamily="34" charset="-122"/>
                <a:cs typeface="Barlow" pitchFamily="34" charset="-120"/>
              </a:rPr>
              <a:t>Also, locate the </a:t>
            </a:r>
            <a:r>
              <a:rPr lang="en-US" sz="1750" dirty="0">
                <a:solidFill>
                  <a:srgbClr val="E5E0DF"/>
                </a:solidFill>
                <a:highlight>
                  <a:srgbClr val="262425"/>
                </a:highlight>
                <a:latin typeface="Consolas" pitchFamily="34" charset="0"/>
                <a:ea typeface="Consolas" pitchFamily="34" charset="-122"/>
                <a:cs typeface="Consolas" pitchFamily="34" charset="-120"/>
              </a:rPr>
              <a:t>Scripts</a:t>
            </a:r>
            <a:r>
              <a:rPr lang="en-US" sz="1750" dirty="0">
                <a:solidFill>
                  <a:srgbClr val="E5E0DF"/>
                </a:solidFill>
                <a:latin typeface="Barlow" pitchFamily="34" charset="0"/>
                <a:ea typeface="Barlow" pitchFamily="34" charset="-122"/>
                <a:cs typeface="Barlow" pitchFamily="34" charset="-120"/>
              </a:rPr>
              <a:t> folder nested inside your Python directory (e.g., </a:t>
            </a:r>
            <a:r>
              <a:rPr lang="en-US" sz="1750" dirty="0">
                <a:solidFill>
                  <a:srgbClr val="E5E0DF"/>
                </a:solidFill>
                <a:highlight>
                  <a:srgbClr val="262425"/>
                </a:highlight>
                <a:latin typeface="Consolas" pitchFamily="34" charset="0"/>
                <a:ea typeface="Consolas" pitchFamily="34" charset="-122"/>
                <a:cs typeface="Consolas" pitchFamily="34" charset="-120"/>
              </a:rPr>
              <a:t>C:\Users\&lt;YourUsername&gt;\AppData\Local\Programs\ Python\PythonXX\Scripts</a:t>
            </a:r>
            <a:r>
              <a:rPr lang="en-US" sz="1750" dirty="0">
                <a:solidFill>
                  <a:srgbClr val="E5E0DF"/>
                </a:solidFill>
                <a:latin typeface="Barlow" pitchFamily="34" charset="0"/>
                <a:ea typeface="Barlow" pitchFamily="34" charset="-122"/>
                <a:cs typeface="Barlow" pitchFamily="34" charset="-120"/>
              </a:rPr>
              <a:t>).</a:t>
            </a:r>
            <a:endParaRPr lang="en-US" sz="1750" dirty="0"/>
          </a:p>
        </p:txBody>
      </p:sp>
      <p:sp>
        <p:nvSpPr>
          <p:cNvPr id="6" name="Text 4"/>
          <p:cNvSpPr/>
          <p:nvPr/>
        </p:nvSpPr>
        <p:spPr>
          <a:xfrm>
            <a:off x="796885" y="6303288"/>
            <a:ext cx="6240542" cy="1092637"/>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Barlow" pitchFamily="34" charset="0"/>
                <a:ea typeface="Barlow" pitchFamily="34" charset="-122"/>
                <a:cs typeface="Barlow" pitchFamily="34" charset="-120"/>
              </a:rPr>
              <a:t>These two paths are fundamental for allowing Windows to find Python and its associated tools, like Pip and Jupyter, from any command line location.</a:t>
            </a:r>
            <a:endParaRPr lang="en-US" sz="1750" dirty="0"/>
          </a:p>
        </p:txBody>
      </p:sp>
      <p:pic>
        <p:nvPicPr>
          <p:cNvPr id="11" name="Picture 10">
            <a:extLst>
              <a:ext uri="{FF2B5EF4-FFF2-40B4-BE49-F238E27FC236}">
                <a16:creationId xmlns:a16="http://schemas.microsoft.com/office/drawing/2014/main" id="{4B9D86AF-5EA1-1564-A049-88414751D5B4}"/>
              </a:ext>
            </a:extLst>
          </p:cNvPr>
          <p:cNvPicPr>
            <a:picLocks noChangeAspect="1"/>
          </p:cNvPicPr>
          <p:nvPr/>
        </p:nvPicPr>
        <p:blipFill>
          <a:blip r:embed="rId3"/>
          <a:stretch>
            <a:fillRect/>
          </a:stretch>
        </p:blipFill>
        <p:spPr>
          <a:xfrm>
            <a:off x="7162548" y="1860890"/>
            <a:ext cx="7386829" cy="40044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7840" y="828794"/>
            <a:ext cx="10109002" cy="649129"/>
          </a:xfrm>
          <a:prstGeom prst="rect">
            <a:avLst/>
          </a:prstGeom>
          <a:noFill/>
          <a:ln/>
        </p:spPr>
        <p:txBody>
          <a:bodyPr wrap="none" lIns="0" tIns="0" rIns="0" bIns="0" rtlCol="0" anchor="t"/>
          <a:lstStyle/>
          <a:p>
            <a:pPr marL="0" indent="0" algn="l">
              <a:lnSpc>
                <a:spcPts val="5100"/>
              </a:lnSpc>
              <a:buNone/>
            </a:pPr>
            <a:r>
              <a:rPr lang="en-US" sz="4050" dirty="0">
                <a:solidFill>
                  <a:srgbClr val="FFFFFF"/>
                </a:solidFill>
                <a:latin typeface="Barlow Medium" pitchFamily="34" charset="0"/>
                <a:ea typeface="Barlow Medium" pitchFamily="34" charset="-122"/>
                <a:cs typeface="Barlow Medium" pitchFamily="34" charset="-120"/>
              </a:rPr>
              <a:t>Step 2: Open Environment Variables Settings</a:t>
            </a:r>
            <a:endParaRPr lang="en-US" sz="4050" dirty="0"/>
          </a:p>
        </p:txBody>
      </p:sp>
      <p:sp>
        <p:nvSpPr>
          <p:cNvPr id="3" name="Text 1"/>
          <p:cNvSpPr/>
          <p:nvPr/>
        </p:nvSpPr>
        <p:spPr>
          <a:xfrm>
            <a:off x="817840" y="2038707"/>
            <a:ext cx="6212324" cy="1121569"/>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Barlow" pitchFamily="34" charset="0"/>
                <a:ea typeface="Barlow" pitchFamily="34" charset="-122"/>
                <a:cs typeface="Barlow" pitchFamily="34" charset="-120"/>
              </a:rPr>
              <a:t>Accessing the system's environment variables is the gateway to modifying your PATH. This setting is found within your computer's system properties.</a:t>
            </a:r>
            <a:endParaRPr lang="en-US" sz="1800" dirty="0"/>
          </a:p>
        </p:txBody>
      </p:sp>
      <p:sp>
        <p:nvSpPr>
          <p:cNvPr id="4" name="Text 2"/>
          <p:cNvSpPr/>
          <p:nvPr/>
        </p:nvSpPr>
        <p:spPr>
          <a:xfrm>
            <a:off x="817840" y="3370540"/>
            <a:ext cx="621232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5E0DF"/>
                </a:solidFill>
                <a:latin typeface="Barlow" pitchFamily="34" charset="0"/>
                <a:ea typeface="Barlow" pitchFamily="34" charset="-122"/>
                <a:cs typeface="Barlow" pitchFamily="34" charset="-120"/>
              </a:rPr>
              <a:t>Right-click on </a:t>
            </a:r>
            <a:r>
              <a:rPr lang="en-US" sz="1800" b="1" dirty="0">
                <a:solidFill>
                  <a:srgbClr val="E5E0DF"/>
                </a:solidFill>
                <a:latin typeface="Barlow" pitchFamily="34" charset="0"/>
                <a:ea typeface="Barlow" pitchFamily="34" charset="-122"/>
                <a:cs typeface="Barlow" pitchFamily="34" charset="-120"/>
              </a:rPr>
              <a:t>This PC</a:t>
            </a:r>
            <a:r>
              <a:rPr lang="en-US" sz="1800" dirty="0">
                <a:solidFill>
                  <a:srgbClr val="E5E0DF"/>
                </a:solidFill>
                <a:latin typeface="Barlow" pitchFamily="34" charset="0"/>
                <a:ea typeface="Barlow" pitchFamily="34" charset="-122"/>
                <a:cs typeface="Barlow" pitchFamily="34" charset="-120"/>
              </a:rPr>
              <a:t> (or My Computer) on your desktop or in File Explorer.</a:t>
            </a:r>
            <a:endParaRPr lang="en-US" sz="1800" dirty="0"/>
          </a:p>
        </p:txBody>
      </p:sp>
      <p:sp>
        <p:nvSpPr>
          <p:cNvPr id="5" name="Text 3"/>
          <p:cNvSpPr/>
          <p:nvPr/>
        </p:nvSpPr>
        <p:spPr>
          <a:xfrm>
            <a:off x="817840" y="4199930"/>
            <a:ext cx="6212324" cy="373856"/>
          </a:xfrm>
          <a:prstGeom prst="rect">
            <a:avLst/>
          </a:prstGeom>
          <a:noFill/>
          <a:ln/>
        </p:spPr>
        <p:txBody>
          <a:bodyPr wrap="none" lIns="0" tIns="0" rIns="0" bIns="0" rtlCol="0" anchor="t"/>
          <a:lstStyle/>
          <a:p>
            <a:pPr marL="342900" indent="-342900" algn="l">
              <a:lnSpc>
                <a:spcPts val="2900"/>
              </a:lnSpc>
              <a:buSzPct val="100000"/>
              <a:buChar char="•"/>
            </a:pPr>
            <a:r>
              <a:rPr lang="en-US" sz="1800" dirty="0">
                <a:solidFill>
                  <a:srgbClr val="E5E0DF"/>
                </a:solidFill>
                <a:latin typeface="Barlow" pitchFamily="34" charset="0"/>
                <a:ea typeface="Barlow" pitchFamily="34" charset="-122"/>
                <a:cs typeface="Barlow" pitchFamily="34" charset="-120"/>
              </a:rPr>
              <a:t>Select </a:t>
            </a:r>
            <a:r>
              <a:rPr lang="en-US" sz="1800" b="1" dirty="0">
                <a:solidFill>
                  <a:srgbClr val="E5E0DF"/>
                </a:solidFill>
                <a:latin typeface="Barlow" pitchFamily="34" charset="0"/>
                <a:ea typeface="Barlow" pitchFamily="34" charset="-122"/>
                <a:cs typeface="Barlow" pitchFamily="34" charset="-120"/>
              </a:rPr>
              <a:t>Properties</a:t>
            </a:r>
            <a:r>
              <a:rPr lang="en-US" sz="1800" dirty="0">
                <a:solidFill>
                  <a:srgbClr val="E5E0DF"/>
                </a:solidFill>
                <a:latin typeface="Barlow" pitchFamily="34" charset="0"/>
                <a:ea typeface="Barlow" pitchFamily="34" charset="-122"/>
                <a:cs typeface="Barlow" pitchFamily="34" charset="-120"/>
              </a:rPr>
              <a:t> from the context menu.</a:t>
            </a:r>
            <a:endParaRPr lang="en-US" sz="1800" dirty="0"/>
          </a:p>
        </p:txBody>
      </p:sp>
      <p:sp>
        <p:nvSpPr>
          <p:cNvPr id="6" name="Text 4"/>
          <p:cNvSpPr/>
          <p:nvPr/>
        </p:nvSpPr>
        <p:spPr>
          <a:xfrm>
            <a:off x="817840" y="4655463"/>
            <a:ext cx="621232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5E0DF"/>
                </a:solidFill>
                <a:latin typeface="Barlow" pitchFamily="34" charset="0"/>
                <a:ea typeface="Barlow" pitchFamily="34" charset="-122"/>
                <a:cs typeface="Barlow" pitchFamily="34" charset="-120"/>
              </a:rPr>
              <a:t>In the System window, click on </a:t>
            </a:r>
            <a:r>
              <a:rPr lang="en-US" sz="1800" b="1" dirty="0">
                <a:solidFill>
                  <a:srgbClr val="E5E0DF"/>
                </a:solidFill>
                <a:latin typeface="Barlow" pitchFamily="34" charset="0"/>
                <a:ea typeface="Barlow" pitchFamily="34" charset="-122"/>
                <a:cs typeface="Barlow" pitchFamily="34" charset="-120"/>
              </a:rPr>
              <a:t>Advanced system settings</a:t>
            </a:r>
            <a:r>
              <a:rPr lang="en-US" sz="1800" dirty="0">
                <a:solidFill>
                  <a:srgbClr val="E5E0DF"/>
                </a:solidFill>
                <a:latin typeface="Barlow" pitchFamily="34" charset="0"/>
                <a:ea typeface="Barlow" pitchFamily="34" charset="-122"/>
                <a:cs typeface="Barlow" pitchFamily="34" charset="-120"/>
              </a:rPr>
              <a:t> on the left sidebar.</a:t>
            </a:r>
            <a:endParaRPr lang="en-US" sz="1800" dirty="0"/>
          </a:p>
        </p:txBody>
      </p:sp>
      <p:sp>
        <p:nvSpPr>
          <p:cNvPr id="7" name="Text 5"/>
          <p:cNvSpPr/>
          <p:nvPr/>
        </p:nvSpPr>
        <p:spPr>
          <a:xfrm>
            <a:off x="817840" y="5484852"/>
            <a:ext cx="621232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E5E0DF"/>
                </a:solidFill>
                <a:latin typeface="Barlow" pitchFamily="34" charset="0"/>
                <a:ea typeface="Barlow" pitchFamily="34" charset="-122"/>
                <a:cs typeface="Barlow" pitchFamily="34" charset="-120"/>
              </a:rPr>
              <a:t>Finally, within the System Properties dialog, click the </a:t>
            </a:r>
            <a:r>
              <a:rPr lang="en-US" sz="1800" b="1" dirty="0">
                <a:solidFill>
                  <a:srgbClr val="E5E0DF"/>
                </a:solidFill>
                <a:latin typeface="Barlow" pitchFamily="34" charset="0"/>
                <a:ea typeface="Barlow" pitchFamily="34" charset="-122"/>
                <a:cs typeface="Barlow" pitchFamily="34" charset="-120"/>
              </a:rPr>
              <a:t>Environment Variables...</a:t>
            </a:r>
            <a:r>
              <a:rPr lang="en-US" sz="1800" dirty="0">
                <a:solidFill>
                  <a:srgbClr val="E5E0DF"/>
                </a:solidFill>
                <a:latin typeface="Barlow" pitchFamily="34" charset="0"/>
                <a:ea typeface="Barlow" pitchFamily="34" charset="-122"/>
                <a:cs typeface="Barlow" pitchFamily="34" charset="-120"/>
              </a:rPr>
              <a:t> button.</a:t>
            </a:r>
            <a:endParaRPr lang="en-US" sz="1800" dirty="0"/>
          </a:p>
        </p:txBody>
      </p:sp>
      <p:sp>
        <p:nvSpPr>
          <p:cNvPr id="8" name="Text 6"/>
          <p:cNvSpPr/>
          <p:nvPr/>
        </p:nvSpPr>
        <p:spPr>
          <a:xfrm>
            <a:off x="817840" y="6442829"/>
            <a:ext cx="6212324" cy="747713"/>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Barlow" pitchFamily="34" charset="0"/>
                <a:ea typeface="Barlow" pitchFamily="34" charset="-122"/>
                <a:cs typeface="Barlow" pitchFamily="34" charset="-120"/>
              </a:rPr>
              <a:t>This action will open a new window where you can manage both user-specific and system-wide environment variables.</a:t>
            </a:r>
            <a:endParaRPr lang="en-US" sz="1800" dirty="0"/>
          </a:p>
        </p:txBody>
      </p:sp>
      <p:pic>
        <p:nvPicPr>
          <p:cNvPr id="9" name="Image 0" descr="preencoded.png"/>
          <p:cNvPicPr>
            <a:picLocks noChangeAspect="1"/>
          </p:cNvPicPr>
          <p:nvPr/>
        </p:nvPicPr>
        <p:blipFill>
          <a:blip r:embed="rId3"/>
          <a:stretch>
            <a:fillRect/>
          </a:stretch>
        </p:blipFill>
        <p:spPr>
          <a:xfrm>
            <a:off x="7607856" y="2091333"/>
            <a:ext cx="6212324" cy="44366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4366" y="506254"/>
            <a:ext cx="6722388" cy="511373"/>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Barlow Medium" pitchFamily="34" charset="0"/>
                <a:ea typeface="Barlow Medium" pitchFamily="34" charset="-122"/>
                <a:cs typeface="Barlow Medium" pitchFamily="34" charset="-120"/>
              </a:rPr>
              <a:t>Step 3: Edit the System PATH Variable</a:t>
            </a:r>
            <a:endParaRPr lang="en-US" sz="3200" dirty="0"/>
          </a:p>
        </p:txBody>
      </p:sp>
      <p:sp>
        <p:nvSpPr>
          <p:cNvPr id="3" name="Text 1"/>
          <p:cNvSpPr/>
          <p:nvPr/>
        </p:nvSpPr>
        <p:spPr>
          <a:xfrm>
            <a:off x="644366" y="1459349"/>
            <a:ext cx="6446282" cy="588883"/>
          </a:xfrm>
          <a:prstGeom prst="rect">
            <a:avLst/>
          </a:prstGeom>
          <a:noFill/>
          <a:ln/>
        </p:spPr>
        <p:txBody>
          <a:bodyPr wrap="square" lIns="0" tIns="0" rIns="0" bIns="0" rtlCol="0" anchor="t"/>
          <a:lstStyle/>
          <a:p>
            <a:pPr marL="0" indent="0" algn="l">
              <a:lnSpc>
                <a:spcPts val="2300"/>
              </a:lnSpc>
              <a:buNone/>
            </a:pPr>
            <a:r>
              <a:rPr lang="en-US" sz="1700" dirty="0">
                <a:solidFill>
                  <a:srgbClr val="E5E0DF"/>
                </a:solidFill>
                <a:latin typeface="Barlow" pitchFamily="34" charset="0"/>
                <a:ea typeface="Barlow" pitchFamily="34" charset="-122"/>
                <a:cs typeface="Barlow" pitchFamily="34" charset="-120"/>
              </a:rPr>
              <a:t>Now, it's time to add your Python installation paths to the system's PATH variable. This tells Windows where to look for executable files.</a:t>
            </a:r>
            <a:endParaRPr lang="en-US" sz="1700" dirty="0"/>
          </a:p>
        </p:txBody>
      </p:sp>
      <p:sp>
        <p:nvSpPr>
          <p:cNvPr id="4" name="Text 2"/>
          <p:cNvSpPr/>
          <p:nvPr/>
        </p:nvSpPr>
        <p:spPr>
          <a:xfrm>
            <a:off x="644366" y="2302848"/>
            <a:ext cx="6446282" cy="588883"/>
          </a:xfrm>
          <a:prstGeom prst="rect">
            <a:avLst/>
          </a:prstGeom>
          <a:noFill/>
          <a:ln/>
        </p:spPr>
        <p:txBody>
          <a:bodyPr wrap="square" lIns="0" tIns="0" rIns="0" bIns="0" rtlCol="0" anchor="t"/>
          <a:lstStyle/>
          <a:p>
            <a:pPr marL="342900" indent="-342900" algn="l">
              <a:lnSpc>
                <a:spcPts val="2300"/>
              </a:lnSpc>
              <a:buSzPct val="100000"/>
              <a:buChar char="•"/>
            </a:pPr>
            <a:r>
              <a:rPr lang="en-US" sz="1750" dirty="0">
                <a:solidFill>
                  <a:srgbClr val="E5E0DF"/>
                </a:solidFill>
                <a:latin typeface="Barlow" pitchFamily="34" charset="0"/>
                <a:ea typeface="Barlow" pitchFamily="34" charset="-122"/>
                <a:cs typeface="Barlow" pitchFamily="34" charset="-120"/>
              </a:rPr>
              <a:t>Under the </a:t>
            </a:r>
            <a:r>
              <a:rPr lang="en-US" sz="1750" b="1" dirty="0">
                <a:solidFill>
                  <a:srgbClr val="E5E0DF"/>
                </a:solidFill>
                <a:latin typeface="Barlow" pitchFamily="34" charset="0"/>
                <a:ea typeface="Barlow" pitchFamily="34" charset="-122"/>
                <a:cs typeface="Barlow" pitchFamily="34" charset="-120"/>
              </a:rPr>
              <a:t>System variables</a:t>
            </a:r>
            <a:r>
              <a:rPr lang="en-US" sz="1750" dirty="0">
                <a:solidFill>
                  <a:srgbClr val="E5E0DF"/>
                </a:solidFill>
                <a:latin typeface="Barlow" pitchFamily="34" charset="0"/>
                <a:ea typeface="Barlow" pitchFamily="34" charset="-122"/>
                <a:cs typeface="Barlow" pitchFamily="34" charset="-120"/>
              </a:rPr>
              <a:t> section (usually the bottom list), scroll down and select the variable named </a:t>
            </a:r>
            <a:r>
              <a:rPr lang="en-US" sz="1750" b="1" dirty="0">
                <a:solidFill>
                  <a:srgbClr val="E5E0DF"/>
                </a:solidFill>
                <a:latin typeface="Barlow" pitchFamily="34" charset="0"/>
                <a:ea typeface="Barlow" pitchFamily="34" charset="-122"/>
                <a:cs typeface="Barlow" pitchFamily="34" charset="-120"/>
              </a:rPr>
              <a:t>Path</a:t>
            </a:r>
            <a:r>
              <a:rPr lang="en-US" sz="1750" dirty="0">
                <a:solidFill>
                  <a:srgbClr val="E5E0DF"/>
                </a:solidFill>
                <a:latin typeface="Barlow" pitchFamily="34" charset="0"/>
                <a:ea typeface="Barlow" pitchFamily="34" charset="-122"/>
                <a:cs typeface="Barlow" pitchFamily="34" charset="-120"/>
              </a:rPr>
              <a:t>.</a:t>
            </a:r>
            <a:endParaRPr lang="en-US" sz="1750" dirty="0"/>
          </a:p>
        </p:txBody>
      </p:sp>
      <p:sp>
        <p:nvSpPr>
          <p:cNvPr id="5" name="Text 3"/>
          <p:cNvSpPr/>
          <p:nvPr/>
        </p:nvSpPr>
        <p:spPr>
          <a:xfrm>
            <a:off x="644366" y="3112232"/>
            <a:ext cx="6446282" cy="294442"/>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E5E0DF"/>
                </a:solidFill>
                <a:latin typeface="Barlow" pitchFamily="34" charset="0"/>
                <a:ea typeface="Barlow" pitchFamily="34" charset="-122"/>
                <a:cs typeface="Barlow" pitchFamily="34" charset="-120"/>
              </a:rPr>
              <a:t>Click the </a:t>
            </a:r>
            <a:r>
              <a:rPr lang="en-US" sz="1750" b="1" dirty="0">
                <a:solidFill>
                  <a:srgbClr val="E5E0DF"/>
                </a:solidFill>
                <a:latin typeface="Barlow" pitchFamily="34" charset="0"/>
                <a:ea typeface="Barlow" pitchFamily="34" charset="-122"/>
                <a:cs typeface="Barlow" pitchFamily="34" charset="-120"/>
              </a:rPr>
              <a:t>Edit...</a:t>
            </a:r>
            <a:r>
              <a:rPr lang="en-US" sz="1750" dirty="0">
                <a:solidFill>
                  <a:srgbClr val="E5E0DF"/>
                </a:solidFill>
                <a:latin typeface="Barlow" pitchFamily="34" charset="0"/>
                <a:ea typeface="Barlow" pitchFamily="34" charset="-122"/>
                <a:cs typeface="Barlow" pitchFamily="34" charset="-120"/>
              </a:rPr>
              <a:t> button.</a:t>
            </a:r>
            <a:endParaRPr lang="en-US" sz="1750" dirty="0"/>
          </a:p>
        </p:txBody>
      </p:sp>
      <p:sp>
        <p:nvSpPr>
          <p:cNvPr id="6" name="Text 4"/>
          <p:cNvSpPr/>
          <p:nvPr/>
        </p:nvSpPr>
        <p:spPr>
          <a:xfrm>
            <a:off x="644366" y="3690257"/>
            <a:ext cx="6446282" cy="1206734"/>
          </a:xfrm>
          <a:prstGeom prst="rect">
            <a:avLst/>
          </a:prstGeom>
          <a:noFill/>
          <a:ln/>
        </p:spPr>
        <p:txBody>
          <a:bodyPr wrap="square" lIns="0" tIns="0" rIns="0" bIns="0" rtlCol="0" anchor="t"/>
          <a:lstStyle/>
          <a:p>
            <a:pPr marL="342900" indent="-342900" algn="l">
              <a:lnSpc>
                <a:spcPts val="2300"/>
              </a:lnSpc>
              <a:buSzPct val="100000"/>
              <a:buChar char="•"/>
            </a:pPr>
            <a:r>
              <a:rPr lang="en-US" sz="1750" dirty="0">
                <a:solidFill>
                  <a:srgbClr val="E5E0DF"/>
                </a:solidFill>
                <a:latin typeface="Barlow" pitchFamily="34" charset="0"/>
                <a:ea typeface="Barlow" pitchFamily="34" charset="-122"/>
                <a:cs typeface="Barlow" pitchFamily="34" charset="-120"/>
              </a:rPr>
              <a:t>In the "Edit environment variable" window, click </a:t>
            </a:r>
            <a:r>
              <a:rPr lang="en-US" sz="1750" b="1" dirty="0">
                <a:solidFill>
                  <a:srgbClr val="E5E0DF"/>
                </a:solidFill>
                <a:latin typeface="Barlow" pitchFamily="34" charset="0"/>
                <a:ea typeface="Barlow" pitchFamily="34" charset="-122"/>
                <a:cs typeface="Barlow" pitchFamily="34" charset="-120"/>
              </a:rPr>
              <a:t>New</a:t>
            </a:r>
            <a:r>
              <a:rPr lang="en-US" sz="1750" dirty="0">
                <a:solidFill>
                  <a:srgbClr val="E5E0DF"/>
                </a:solidFill>
                <a:latin typeface="Barlow" pitchFamily="34" charset="0"/>
                <a:ea typeface="Barlow" pitchFamily="34" charset="-122"/>
                <a:cs typeface="Barlow" pitchFamily="34" charset="-120"/>
              </a:rPr>
              <a:t> and paste the full path to your Python installation folder (e.g., </a:t>
            </a:r>
            <a:r>
              <a:rPr lang="en-US" sz="1750" dirty="0">
                <a:solidFill>
                  <a:srgbClr val="E5E0DF"/>
                </a:solidFill>
                <a:highlight>
                  <a:srgbClr val="262425"/>
                </a:highlight>
                <a:latin typeface="Consolas" pitchFamily="34" charset="0"/>
                <a:ea typeface="Consolas" pitchFamily="34" charset="-122"/>
                <a:cs typeface="Consolas" pitchFamily="34" charset="-120"/>
              </a:rPr>
              <a:t>C:\Users\YourUsername\AppData\Local\Programs\Python\Python39</a:t>
            </a:r>
            <a:r>
              <a:rPr lang="en-US" sz="1750" dirty="0">
                <a:solidFill>
                  <a:srgbClr val="E5E0DF"/>
                </a:solidFill>
                <a:latin typeface="Barlow" pitchFamily="34" charset="0"/>
                <a:ea typeface="Barlow" pitchFamily="34" charset="-122"/>
                <a:cs typeface="Barlow" pitchFamily="34" charset="-120"/>
              </a:rPr>
              <a:t>).</a:t>
            </a:r>
            <a:endParaRPr lang="en-US" sz="1750" dirty="0"/>
          </a:p>
        </p:txBody>
      </p:sp>
      <p:sp>
        <p:nvSpPr>
          <p:cNvPr id="7" name="Text 5"/>
          <p:cNvSpPr/>
          <p:nvPr/>
        </p:nvSpPr>
        <p:spPr>
          <a:xfrm>
            <a:off x="644366" y="5157361"/>
            <a:ext cx="6446282" cy="1206734"/>
          </a:xfrm>
          <a:prstGeom prst="rect">
            <a:avLst/>
          </a:prstGeom>
          <a:noFill/>
          <a:ln/>
        </p:spPr>
        <p:txBody>
          <a:bodyPr wrap="square" lIns="0" tIns="0" rIns="0" bIns="0" rtlCol="0" anchor="t"/>
          <a:lstStyle/>
          <a:p>
            <a:pPr marL="342900" indent="-342900" algn="l">
              <a:lnSpc>
                <a:spcPts val="2300"/>
              </a:lnSpc>
              <a:buSzPct val="100000"/>
              <a:buChar char="•"/>
            </a:pPr>
            <a:r>
              <a:rPr lang="en-US" sz="1750" dirty="0">
                <a:solidFill>
                  <a:srgbClr val="E5E0DF"/>
                </a:solidFill>
                <a:latin typeface="Barlow" pitchFamily="34" charset="0"/>
                <a:ea typeface="Barlow" pitchFamily="34" charset="-122"/>
                <a:cs typeface="Barlow" pitchFamily="34" charset="-120"/>
              </a:rPr>
              <a:t>Click </a:t>
            </a:r>
            <a:r>
              <a:rPr lang="en-US" sz="1750" b="1" dirty="0">
                <a:solidFill>
                  <a:srgbClr val="E5E0DF"/>
                </a:solidFill>
                <a:latin typeface="Barlow" pitchFamily="34" charset="0"/>
                <a:ea typeface="Barlow" pitchFamily="34" charset="-122"/>
                <a:cs typeface="Barlow" pitchFamily="34" charset="-120"/>
              </a:rPr>
              <a:t>New</a:t>
            </a:r>
            <a:r>
              <a:rPr lang="en-US" sz="1750" dirty="0">
                <a:solidFill>
                  <a:srgbClr val="E5E0DF"/>
                </a:solidFill>
                <a:latin typeface="Barlow" pitchFamily="34" charset="0"/>
                <a:ea typeface="Barlow" pitchFamily="34" charset="-122"/>
                <a:cs typeface="Barlow" pitchFamily="34" charset="-120"/>
              </a:rPr>
              <a:t> again and paste the path to your Python's </a:t>
            </a:r>
            <a:r>
              <a:rPr lang="en-US" sz="1750" dirty="0">
                <a:solidFill>
                  <a:srgbClr val="E5E0DF"/>
                </a:solidFill>
                <a:highlight>
                  <a:srgbClr val="262425"/>
                </a:highlight>
                <a:latin typeface="Consolas" pitchFamily="34" charset="0"/>
                <a:ea typeface="Consolas" pitchFamily="34" charset="-122"/>
                <a:cs typeface="Consolas" pitchFamily="34" charset="-120"/>
              </a:rPr>
              <a:t>Scripts</a:t>
            </a:r>
            <a:r>
              <a:rPr lang="en-US" sz="1750" dirty="0">
                <a:solidFill>
                  <a:srgbClr val="E5E0DF"/>
                </a:solidFill>
                <a:latin typeface="Barlow" pitchFamily="34" charset="0"/>
                <a:ea typeface="Barlow" pitchFamily="34" charset="-122"/>
                <a:cs typeface="Barlow" pitchFamily="34" charset="-120"/>
              </a:rPr>
              <a:t> folder (e.g., </a:t>
            </a:r>
            <a:r>
              <a:rPr lang="en-US" sz="1750" dirty="0">
                <a:solidFill>
                  <a:srgbClr val="E5E0DF"/>
                </a:solidFill>
                <a:highlight>
                  <a:srgbClr val="262425"/>
                </a:highlight>
                <a:latin typeface="Consolas" pitchFamily="34" charset="0"/>
                <a:ea typeface="Consolas" pitchFamily="34" charset="-122"/>
                <a:cs typeface="Consolas" pitchFamily="34" charset="-120"/>
              </a:rPr>
              <a:t>C:\Users\YourUsername\AppData\Local\Programs\Python\Python39\Scripts</a:t>
            </a:r>
            <a:r>
              <a:rPr lang="en-US" sz="1750" dirty="0">
                <a:solidFill>
                  <a:srgbClr val="E5E0DF"/>
                </a:solidFill>
                <a:latin typeface="Barlow" pitchFamily="34" charset="0"/>
                <a:ea typeface="Barlow" pitchFamily="34" charset="-122"/>
                <a:cs typeface="Barlow" pitchFamily="34" charset="-120"/>
              </a:rPr>
              <a:t>).</a:t>
            </a:r>
            <a:endParaRPr lang="en-US" sz="1750" dirty="0"/>
          </a:p>
        </p:txBody>
      </p:sp>
      <p:sp>
        <p:nvSpPr>
          <p:cNvPr id="8" name="Text 6"/>
          <p:cNvSpPr/>
          <p:nvPr/>
        </p:nvSpPr>
        <p:spPr>
          <a:xfrm>
            <a:off x="198318" y="7207594"/>
            <a:ext cx="6446282" cy="294442"/>
          </a:xfrm>
          <a:prstGeom prst="rect">
            <a:avLst/>
          </a:prstGeom>
          <a:noFill/>
          <a:ln/>
        </p:spPr>
        <p:txBody>
          <a:bodyPr wrap="none" lIns="0" tIns="0" rIns="0" bIns="0" rtlCol="0" anchor="t"/>
          <a:lstStyle/>
          <a:p>
            <a:pPr marL="0" indent="0" algn="l">
              <a:lnSpc>
                <a:spcPts val="2300"/>
              </a:lnSpc>
              <a:buNone/>
            </a:pPr>
            <a:r>
              <a:rPr lang="en-US" sz="1700" dirty="0">
                <a:solidFill>
                  <a:srgbClr val="E5E0DF"/>
                </a:solidFill>
                <a:latin typeface="Barlow" pitchFamily="34" charset="0"/>
                <a:ea typeface="Barlow" pitchFamily="34" charset="-122"/>
                <a:cs typeface="Barlow" pitchFamily="34" charset="-120"/>
              </a:rPr>
              <a:t>Ensure both paths are added correctly, then click OK to close the edit window.</a:t>
            </a:r>
            <a:endParaRPr lang="en-US" sz="1700" dirty="0"/>
          </a:p>
        </p:txBody>
      </p:sp>
      <p:pic>
        <p:nvPicPr>
          <p:cNvPr id="9" name="Image 0" descr="preencoded.png"/>
          <p:cNvPicPr>
            <a:picLocks noChangeAspect="1"/>
          </p:cNvPicPr>
          <p:nvPr/>
        </p:nvPicPr>
        <p:blipFill>
          <a:blip r:embed="rId3"/>
          <a:stretch>
            <a:fillRect/>
          </a:stretch>
        </p:blipFill>
        <p:spPr>
          <a:xfrm>
            <a:off x="7714638" y="608684"/>
            <a:ext cx="6446282" cy="6962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1766" y="789146"/>
            <a:ext cx="8449151" cy="628293"/>
          </a:xfrm>
          <a:prstGeom prst="rect">
            <a:avLst/>
          </a:prstGeom>
          <a:noFill/>
          <a:ln/>
        </p:spPr>
        <p:txBody>
          <a:bodyPr wrap="none" lIns="0" tIns="0" rIns="0" bIns="0" rtlCol="0" anchor="t"/>
          <a:lstStyle/>
          <a:p>
            <a:pPr marL="0" indent="0" algn="l">
              <a:lnSpc>
                <a:spcPts val="4900"/>
              </a:lnSpc>
              <a:buNone/>
            </a:pPr>
            <a:r>
              <a:rPr lang="en-US" sz="3950" dirty="0">
                <a:solidFill>
                  <a:srgbClr val="FFFFFF"/>
                </a:solidFill>
                <a:latin typeface="Barlow Medium" pitchFamily="34" charset="0"/>
                <a:ea typeface="Barlow Medium" pitchFamily="34" charset="-122"/>
                <a:cs typeface="Barlow Medium" pitchFamily="34" charset="-120"/>
              </a:rPr>
              <a:t>Step 4: Add Jupyter Notebook to PATH</a:t>
            </a:r>
            <a:endParaRPr lang="en-US" sz="3950" dirty="0"/>
          </a:p>
        </p:txBody>
      </p:sp>
      <p:sp>
        <p:nvSpPr>
          <p:cNvPr id="3" name="Text 1"/>
          <p:cNvSpPr/>
          <p:nvPr/>
        </p:nvSpPr>
        <p:spPr>
          <a:xfrm>
            <a:off x="791766" y="1869877"/>
            <a:ext cx="13046869" cy="723900"/>
          </a:xfrm>
          <a:prstGeom prst="rect">
            <a:avLst/>
          </a:prstGeom>
          <a:noFill/>
          <a:ln/>
        </p:spPr>
        <p:txBody>
          <a:bodyPr wrap="square" lIns="0" tIns="0" rIns="0" bIns="0" rtlCol="0" anchor="t"/>
          <a:lstStyle/>
          <a:p>
            <a:pPr>
              <a:lnSpc>
                <a:spcPts val="2850"/>
              </a:lnSpc>
            </a:pPr>
            <a:r>
              <a:rPr lang="en-US" sz="1750" dirty="0">
                <a:solidFill>
                  <a:srgbClr val="E5E0DF"/>
                </a:solidFill>
                <a:latin typeface="Barlow" pitchFamily="34" charset="0"/>
                <a:ea typeface="Barlow" pitchFamily="34" charset="-122"/>
                <a:cs typeface="Barlow" pitchFamily="34" charset="-120"/>
              </a:rPr>
              <a:t>If you've installed Jupyter Notebook using </a:t>
            </a:r>
            <a:r>
              <a:rPr lang="en-US" sz="1750" dirty="0">
                <a:solidFill>
                  <a:srgbClr val="E5E0DF"/>
                </a:solidFill>
                <a:highlight>
                  <a:srgbClr val="262425"/>
                </a:highlight>
                <a:latin typeface="Consolas" pitchFamily="34" charset="0"/>
                <a:ea typeface="Consolas" pitchFamily="34" charset="-122"/>
                <a:cs typeface="Consolas" pitchFamily="34" charset="-120"/>
              </a:rPr>
              <a:t>pip</a:t>
            </a:r>
            <a:r>
              <a:rPr lang="en-US" sz="1750" dirty="0">
                <a:solidFill>
                  <a:srgbClr val="E5E0DF"/>
                </a:solidFill>
                <a:latin typeface="Barlow" pitchFamily="34" charset="0"/>
                <a:ea typeface="Barlow" pitchFamily="34" charset="-122"/>
                <a:cs typeface="Barlow" pitchFamily="34" charset="-120"/>
              </a:rPr>
              <a:t> (which is the most common method), it's typically placed directly within Python's </a:t>
            </a:r>
            <a:r>
              <a:rPr lang="en-US" sz="1750" dirty="0">
                <a:solidFill>
                  <a:srgbClr val="E5E0DF"/>
                </a:solidFill>
                <a:highlight>
                  <a:srgbClr val="262425"/>
                </a:highlight>
                <a:latin typeface="Consolas" pitchFamily="34" charset="0"/>
                <a:ea typeface="Consolas" pitchFamily="34" charset="-122"/>
                <a:cs typeface="Consolas" pitchFamily="34" charset="-120"/>
              </a:rPr>
              <a:t>Scripts</a:t>
            </a:r>
            <a:r>
              <a:rPr lang="en-US" sz="1750" dirty="0">
                <a:solidFill>
                  <a:srgbClr val="E5E0DF"/>
                </a:solidFill>
                <a:latin typeface="Barlow" pitchFamily="34" charset="0"/>
                <a:ea typeface="Barlow" pitchFamily="34" charset="-122"/>
                <a:cs typeface="Barlow" pitchFamily="34" charset="-120"/>
              </a:rPr>
              <a:t> directory. Ensure that the Scripts directory is in your PATH (see step 3 in previous slide).</a:t>
            </a:r>
            <a:endParaRPr lang="en-US" sz="1750" dirty="0"/>
          </a:p>
        </p:txBody>
      </p:sp>
      <p:sp>
        <p:nvSpPr>
          <p:cNvPr id="4" name="Text 2"/>
          <p:cNvSpPr/>
          <p:nvPr/>
        </p:nvSpPr>
        <p:spPr>
          <a:xfrm>
            <a:off x="791766" y="3051810"/>
            <a:ext cx="6247448" cy="361950"/>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Barlow" pitchFamily="34" charset="0"/>
                <a:ea typeface="Barlow" pitchFamily="34" charset="-122"/>
                <a:cs typeface="Barlow" pitchFamily="34" charset="-120"/>
              </a:rPr>
              <a:t>To confirm:</a:t>
            </a:r>
            <a:endParaRPr lang="en-US" sz="1750" dirty="0"/>
          </a:p>
        </p:txBody>
      </p:sp>
      <p:sp>
        <p:nvSpPr>
          <p:cNvPr id="5" name="Text 3"/>
          <p:cNvSpPr/>
          <p:nvPr/>
        </p:nvSpPr>
        <p:spPr>
          <a:xfrm>
            <a:off x="791766" y="3617357"/>
            <a:ext cx="6247448" cy="108585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Barlow" pitchFamily="34" charset="0"/>
                <a:ea typeface="Barlow" pitchFamily="34" charset="-122"/>
                <a:cs typeface="Barlow" pitchFamily="34" charset="-120"/>
              </a:rPr>
              <a:t>Navigate to your Python's </a:t>
            </a:r>
            <a:r>
              <a:rPr lang="en-US" sz="1750" dirty="0">
                <a:solidFill>
                  <a:srgbClr val="E5E0DF"/>
                </a:solidFill>
                <a:highlight>
                  <a:srgbClr val="262425"/>
                </a:highlight>
                <a:latin typeface="Consolas" pitchFamily="34" charset="0"/>
                <a:ea typeface="Consolas" pitchFamily="34" charset="-122"/>
                <a:cs typeface="Consolas" pitchFamily="34" charset="-120"/>
              </a:rPr>
              <a:t>Scripts</a:t>
            </a:r>
            <a:r>
              <a:rPr lang="en-US" sz="1750" dirty="0">
                <a:solidFill>
                  <a:srgbClr val="E5E0DF"/>
                </a:solidFill>
                <a:latin typeface="Barlow" pitchFamily="34" charset="0"/>
                <a:ea typeface="Barlow" pitchFamily="34" charset="-122"/>
                <a:cs typeface="Barlow" pitchFamily="34" charset="-120"/>
              </a:rPr>
              <a:t> folder (e.g., </a:t>
            </a:r>
            <a:r>
              <a:rPr lang="en-US" sz="1750" dirty="0">
                <a:solidFill>
                  <a:srgbClr val="E5E0DF"/>
                </a:solidFill>
                <a:highlight>
                  <a:srgbClr val="262425"/>
                </a:highlight>
                <a:latin typeface="Consolas" pitchFamily="34" charset="0"/>
                <a:ea typeface="Consolas" pitchFamily="34" charset="-122"/>
                <a:cs typeface="Consolas" pitchFamily="34" charset="-120"/>
              </a:rPr>
              <a:t>C:\Users\&lt;YourUsername&gt;\AppData\Local\Programs\Python\PythonXX\Scripts</a:t>
            </a:r>
            <a:r>
              <a:rPr lang="en-US" sz="1750" dirty="0">
                <a:solidFill>
                  <a:srgbClr val="E5E0DF"/>
                </a:solidFill>
                <a:latin typeface="Barlow" pitchFamily="34" charset="0"/>
                <a:ea typeface="Barlow" pitchFamily="34" charset="-122"/>
                <a:cs typeface="Barlow" pitchFamily="34" charset="-120"/>
              </a:rPr>
              <a:t>).</a:t>
            </a:r>
            <a:endParaRPr lang="en-US" sz="1750" dirty="0"/>
          </a:p>
        </p:txBody>
      </p:sp>
      <p:sp>
        <p:nvSpPr>
          <p:cNvPr id="6" name="Text 4"/>
          <p:cNvSpPr/>
          <p:nvPr/>
        </p:nvSpPr>
        <p:spPr>
          <a:xfrm>
            <a:off x="791766" y="4782383"/>
            <a:ext cx="6247448" cy="72390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Barlow" pitchFamily="34" charset="0"/>
                <a:ea typeface="Barlow" pitchFamily="34" charset="-122"/>
                <a:cs typeface="Barlow" pitchFamily="34" charset="-120"/>
              </a:rPr>
              <a:t>Look for </a:t>
            </a:r>
            <a:r>
              <a:rPr lang="en-US" sz="1750" dirty="0">
                <a:solidFill>
                  <a:srgbClr val="E5E0DF"/>
                </a:solidFill>
                <a:highlight>
                  <a:srgbClr val="262425"/>
                </a:highlight>
                <a:latin typeface="Consolas" pitchFamily="34" charset="0"/>
                <a:ea typeface="Consolas" pitchFamily="34" charset="-122"/>
                <a:cs typeface="Consolas" pitchFamily="34" charset="-120"/>
              </a:rPr>
              <a:t>jupyter.exe</a:t>
            </a:r>
            <a:r>
              <a:rPr lang="en-US" sz="1750" dirty="0">
                <a:solidFill>
                  <a:srgbClr val="E5E0DF"/>
                </a:solidFill>
                <a:latin typeface="Barlow" pitchFamily="34" charset="0"/>
                <a:ea typeface="Barlow" pitchFamily="34" charset="-122"/>
                <a:cs typeface="Barlow" pitchFamily="34" charset="-120"/>
              </a:rPr>
              <a:t> or similar Jupyter-related executable files.</a:t>
            </a:r>
            <a:endParaRPr lang="en-US" sz="1750" dirty="0"/>
          </a:p>
        </p:txBody>
      </p:sp>
      <p:sp>
        <p:nvSpPr>
          <p:cNvPr id="7" name="Text 5"/>
          <p:cNvSpPr/>
          <p:nvPr/>
        </p:nvSpPr>
        <p:spPr>
          <a:xfrm>
            <a:off x="791766" y="5585460"/>
            <a:ext cx="6247448" cy="72390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Barlow" pitchFamily="34" charset="0"/>
                <a:ea typeface="Barlow" pitchFamily="34" charset="-122"/>
                <a:cs typeface="Barlow" pitchFamily="34" charset="-120"/>
              </a:rPr>
              <a:t>If you find them, adding the Python Scripts path (as done in Step 3) automatically adds Jupyter to your system's PATH.</a:t>
            </a:r>
            <a:endParaRPr lang="en-US" sz="1750" dirty="0"/>
          </a:p>
        </p:txBody>
      </p:sp>
      <p:sp>
        <p:nvSpPr>
          <p:cNvPr id="8" name="Text 6"/>
          <p:cNvSpPr/>
          <p:nvPr/>
        </p:nvSpPr>
        <p:spPr>
          <a:xfrm>
            <a:off x="791766" y="6512957"/>
            <a:ext cx="6247448" cy="72390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Barlow" pitchFamily="34" charset="0"/>
                <a:ea typeface="Barlow" pitchFamily="34" charset="-122"/>
                <a:cs typeface="Barlow" pitchFamily="34" charset="-120"/>
              </a:rPr>
              <a:t>You can also use the “</a:t>
            </a:r>
            <a:r>
              <a:rPr lang="en-US" sz="1750" dirty="0">
                <a:solidFill>
                  <a:srgbClr val="E5E0DF"/>
                </a:solidFill>
                <a:highlight>
                  <a:srgbClr val="262425"/>
                </a:highlight>
                <a:latin typeface="Consolas" pitchFamily="34" charset="0"/>
                <a:ea typeface="Consolas" pitchFamily="34" charset="-122"/>
                <a:cs typeface="Consolas" pitchFamily="34" charset="-120"/>
              </a:rPr>
              <a:t>where</a:t>
            </a:r>
            <a:r>
              <a:rPr lang="en-US" sz="1750" dirty="0">
                <a:solidFill>
                  <a:srgbClr val="E5E0DF"/>
                </a:solidFill>
                <a:latin typeface="Barlow" pitchFamily="34" charset="0"/>
                <a:ea typeface="Barlow" pitchFamily="34" charset="-122"/>
                <a:cs typeface="Barlow" pitchFamily="34" charset="-120"/>
              </a:rPr>
              <a:t> </a:t>
            </a:r>
            <a:r>
              <a:rPr lang="en-US" sz="1750" dirty="0" err="1">
                <a:solidFill>
                  <a:srgbClr val="E5E0DF"/>
                </a:solidFill>
                <a:latin typeface="Barlow" pitchFamily="34" charset="0"/>
                <a:ea typeface="Barlow" pitchFamily="34" charset="-122"/>
                <a:cs typeface="Barlow" pitchFamily="34" charset="-120"/>
              </a:rPr>
              <a:t>jupyter</a:t>
            </a:r>
            <a:r>
              <a:rPr lang="en-US" sz="1750" dirty="0">
                <a:solidFill>
                  <a:srgbClr val="E5E0DF"/>
                </a:solidFill>
                <a:latin typeface="Barlow" pitchFamily="34" charset="0"/>
                <a:ea typeface="Barlow" pitchFamily="34" charset="-122"/>
                <a:cs typeface="Barlow" pitchFamily="34" charset="-120"/>
              </a:rPr>
              <a:t>’” command in Command Prompt to verify if Jupyter is found.</a:t>
            </a:r>
            <a:endParaRPr lang="en-US" sz="1750" dirty="0"/>
          </a:p>
        </p:txBody>
      </p:sp>
      <p:pic>
        <p:nvPicPr>
          <p:cNvPr id="11" name="Picture 10">
            <a:extLst>
              <a:ext uri="{FF2B5EF4-FFF2-40B4-BE49-F238E27FC236}">
                <a16:creationId xmlns:a16="http://schemas.microsoft.com/office/drawing/2014/main" id="{4F0D7040-FB94-8EE8-1665-E20B1C276614}"/>
              </a:ext>
            </a:extLst>
          </p:cNvPr>
          <p:cNvPicPr>
            <a:picLocks noChangeAspect="1"/>
          </p:cNvPicPr>
          <p:nvPr/>
        </p:nvPicPr>
        <p:blipFill>
          <a:blip r:embed="rId3"/>
          <a:stretch>
            <a:fillRect/>
          </a:stretch>
        </p:blipFill>
        <p:spPr>
          <a:xfrm>
            <a:off x="7187877" y="2983911"/>
            <a:ext cx="7364345" cy="39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95206" y="725805"/>
            <a:ext cx="6306264" cy="551617"/>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Barlow Medium" pitchFamily="34" charset="0"/>
                <a:ea typeface="Barlow Medium" pitchFamily="34" charset="-122"/>
                <a:cs typeface="Barlow Medium" pitchFamily="34" charset="-120"/>
              </a:rPr>
              <a:t>Step 5: Apply Changes and Verify</a:t>
            </a:r>
            <a:endParaRPr lang="en-US" sz="3450" dirty="0"/>
          </a:p>
        </p:txBody>
      </p:sp>
      <p:sp>
        <p:nvSpPr>
          <p:cNvPr id="4" name="Text 1"/>
          <p:cNvSpPr/>
          <p:nvPr/>
        </p:nvSpPr>
        <p:spPr>
          <a:xfrm>
            <a:off x="695206" y="1575316"/>
            <a:ext cx="12951346" cy="761286"/>
          </a:xfrm>
          <a:prstGeom prst="rect">
            <a:avLst/>
          </a:prstGeom>
          <a:noFill/>
          <a:ln/>
        </p:spPr>
        <p:txBody>
          <a:bodyPr wrap="square" lIns="0" tIns="0" rIns="0" bIns="0" rtlCol="0" anchor="t"/>
          <a:lstStyle/>
          <a:p>
            <a:pPr marL="0" indent="0" algn="l">
              <a:lnSpc>
                <a:spcPts val="2500"/>
              </a:lnSpc>
              <a:buNone/>
            </a:pPr>
            <a:r>
              <a:rPr lang="en-US" sz="1750" dirty="0">
                <a:solidFill>
                  <a:srgbClr val="E5E0DF"/>
                </a:solidFill>
                <a:latin typeface="Barlow" pitchFamily="34" charset="0"/>
                <a:ea typeface="Barlow" pitchFamily="34" charset="-122"/>
                <a:cs typeface="Barlow" pitchFamily="34" charset="-120"/>
              </a:rPr>
              <a:t>After making changes to environment variables, it's crucial to ensure they are saved and recognized by your system. This often requires refreshing your command-line interface.</a:t>
            </a:r>
            <a:endParaRPr lang="en-US" sz="1750" dirty="0"/>
          </a:p>
        </p:txBody>
      </p:sp>
      <p:sp>
        <p:nvSpPr>
          <p:cNvPr id="5" name="Text 2"/>
          <p:cNvSpPr/>
          <p:nvPr/>
        </p:nvSpPr>
        <p:spPr>
          <a:xfrm>
            <a:off x="695206" y="2433995"/>
            <a:ext cx="198596" cy="248245"/>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Barlow Light" pitchFamily="34" charset="0"/>
                <a:ea typeface="Barlow Light" pitchFamily="34" charset="-122"/>
                <a:cs typeface="Barlow Light" pitchFamily="34" charset="-120"/>
              </a:rPr>
              <a:t>01</a:t>
            </a:r>
            <a:endParaRPr lang="en-US" sz="1550" dirty="0"/>
          </a:p>
        </p:txBody>
      </p:sp>
      <p:sp>
        <p:nvSpPr>
          <p:cNvPr id="6" name="Shape 3"/>
          <p:cNvSpPr/>
          <p:nvPr/>
        </p:nvSpPr>
        <p:spPr>
          <a:xfrm>
            <a:off x="695206" y="2748677"/>
            <a:ext cx="3777496" cy="22860"/>
          </a:xfrm>
          <a:prstGeom prst="rect">
            <a:avLst/>
          </a:prstGeom>
          <a:solidFill>
            <a:srgbClr val="F65F62"/>
          </a:solidFill>
          <a:ln/>
        </p:spPr>
      </p:sp>
      <p:sp>
        <p:nvSpPr>
          <p:cNvPr id="7" name="Text 4"/>
          <p:cNvSpPr/>
          <p:nvPr/>
        </p:nvSpPr>
        <p:spPr>
          <a:xfrm>
            <a:off x="695206" y="2893695"/>
            <a:ext cx="2206943" cy="275868"/>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Barlow Medium" pitchFamily="34" charset="0"/>
                <a:ea typeface="Barlow Medium" pitchFamily="34" charset="-122"/>
                <a:cs typeface="Barlow Medium" pitchFamily="34" charset="-120"/>
              </a:rPr>
              <a:t>Save All Changes</a:t>
            </a:r>
            <a:endParaRPr lang="en-US" sz="1700" dirty="0"/>
          </a:p>
        </p:txBody>
      </p:sp>
      <p:sp>
        <p:nvSpPr>
          <p:cNvPr id="8" name="Text 5"/>
          <p:cNvSpPr/>
          <p:nvPr/>
        </p:nvSpPr>
        <p:spPr>
          <a:xfrm>
            <a:off x="695206" y="3288625"/>
            <a:ext cx="3777496" cy="952976"/>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Click </a:t>
            </a:r>
            <a:r>
              <a:rPr lang="en-US" sz="1550" b="1" dirty="0">
                <a:solidFill>
                  <a:srgbClr val="E5E0DF"/>
                </a:solidFill>
                <a:latin typeface="Barlow" pitchFamily="34" charset="0"/>
                <a:ea typeface="Barlow" pitchFamily="34" charset="-122"/>
                <a:cs typeface="Barlow" pitchFamily="34" charset="-120"/>
              </a:rPr>
              <a:t>OK</a:t>
            </a:r>
            <a:r>
              <a:rPr lang="en-US" sz="1550" dirty="0">
                <a:solidFill>
                  <a:srgbClr val="E5E0DF"/>
                </a:solidFill>
                <a:latin typeface="Barlow" pitchFamily="34" charset="0"/>
                <a:ea typeface="Barlow" pitchFamily="34" charset="-122"/>
                <a:cs typeface="Barlow" pitchFamily="34" charset="-120"/>
              </a:rPr>
              <a:t> on all open dialogs (Edit Path, Environment Variables, System Properties) to apply and save your changes.</a:t>
            </a:r>
            <a:endParaRPr lang="en-US" sz="1550" dirty="0"/>
          </a:p>
        </p:txBody>
      </p:sp>
      <p:sp>
        <p:nvSpPr>
          <p:cNvPr id="9" name="Text 6"/>
          <p:cNvSpPr/>
          <p:nvPr/>
        </p:nvSpPr>
        <p:spPr>
          <a:xfrm>
            <a:off x="5342629" y="2433995"/>
            <a:ext cx="198596" cy="248245"/>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Barlow Light" pitchFamily="34" charset="0"/>
                <a:ea typeface="Barlow Light" pitchFamily="34" charset="-122"/>
                <a:cs typeface="Barlow Light" pitchFamily="34" charset="-120"/>
              </a:rPr>
              <a:t>02</a:t>
            </a:r>
            <a:endParaRPr lang="en-US" sz="1550" dirty="0"/>
          </a:p>
        </p:txBody>
      </p:sp>
      <p:sp>
        <p:nvSpPr>
          <p:cNvPr id="10" name="Shape 7"/>
          <p:cNvSpPr/>
          <p:nvPr/>
        </p:nvSpPr>
        <p:spPr>
          <a:xfrm>
            <a:off x="5342629" y="2748677"/>
            <a:ext cx="3777496" cy="22860"/>
          </a:xfrm>
          <a:prstGeom prst="rect">
            <a:avLst/>
          </a:prstGeom>
          <a:solidFill>
            <a:srgbClr val="F65F62"/>
          </a:solidFill>
          <a:ln/>
        </p:spPr>
      </p:sp>
      <p:sp>
        <p:nvSpPr>
          <p:cNvPr id="11" name="Text 8"/>
          <p:cNvSpPr/>
          <p:nvPr/>
        </p:nvSpPr>
        <p:spPr>
          <a:xfrm>
            <a:off x="5342629" y="2893695"/>
            <a:ext cx="2538770" cy="275868"/>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Barlow Medium" pitchFamily="34" charset="0"/>
                <a:ea typeface="Barlow Medium" pitchFamily="34" charset="-122"/>
                <a:cs typeface="Barlow Medium" pitchFamily="34" charset="-120"/>
              </a:rPr>
              <a:t>Refresh Command Prompt</a:t>
            </a:r>
            <a:endParaRPr lang="en-US" sz="1700" dirty="0"/>
          </a:p>
        </p:txBody>
      </p:sp>
      <p:sp>
        <p:nvSpPr>
          <p:cNvPr id="12" name="Text 9"/>
          <p:cNvSpPr/>
          <p:nvPr/>
        </p:nvSpPr>
        <p:spPr>
          <a:xfrm>
            <a:off x="5342629" y="3288625"/>
            <a:ext cx="3777496" cy="1270635"/>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Close any existing Command Prompt or PowerShell windows and open a new one. This ensures the updated PATH variable is loaded.</a:t>
            </a:r>
            <a:endParaRPr lang="en-US" sz="1550" dirty="0"/>
          </a:p>
        </p:txBody>
      </p:sp>
      <p:sp>
        <p:nvSpPr>
          <p:cNvPr id="13" name="Text 10"/>
          <p:cNvSpPr/>
          <p:nvPr/>
        </p:nvSpPr>
        <p:spPr>
          <a:xfrm>
            <a:off x="10071078" y="2428875"/>
            <a:ext cx="198596" cy="248245"/>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Barlow Light" pitchFamily="34" charset="0"/>
                <a:ea typeface="Barlow Light" pitchFamily="34" charset="-122"/>
                <a:cs typeface="Barlow Light" pitchFamily="34" charset="-120"/>
              </a:rPr>
              <a:t>03</a:t>
            </a:r>
            <a:endParaRPr lang="en-US" sz="1550" dirty="0"/>
          </a:p>
        </p:txBody>
      </p:sp>
      <p:sp>
        <p:nvSpPr>
          <p:cNvPr id="15" name="Text 12"/>
          <p:cNvSpPr/>
          <p:nvPr/>
        </p:nvSpPr>
        <p:spPr>
          <a:xfrm>
            <a:off x="10071078" y="2877000"/>
            <a:ext cx="2206943" cy="275868"/>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Barlow Medium" pitchFamily="34" charset="0"/>
                <a:ea typeface="Barlow Medium" pitchFamily="34" charset="-122"/>
                <a:cs typeface="Barlow Medium" pitchFamily="34" charset="-120"/>
              </a:rPr>
              <a:t>Verify Installation</a:t>
            </a:r>
            <a:endParaRPr lang="en-US" sz="1700" dirty="0"/>
          </a:p>
        </p:txBody>
      </p:sp>
      <p:sp>
        <p:nvSpPr>
          <p:cNvPr id="16" name="Text 13"/>
          <p:cNvSpPr/>
          <p:nvPr/>
        </p:nvSpPr>
        <p:spPr>
          <a:xfrm>
            <a:off x="10071078" y="3271930"/>
            <a:ext cx="7753588" cy="317659"/>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In the new Command Prompt, run:</a:t>
            </a:r>
            <a:endParaRPr lang="en-US" sz="1550" dirty="0"/>
          </a:p>
        </p:txBody>
      </p:sp>
      <p:sp>
        <p:nvSpPr>
          <p:cNvPr id="17" name="Text 14"/>
          <p:cNvSpPr/>
          <p:nvPr/>
        </p:nvSpPr>
        <p:spPr>
          <a:xfrm>
            <a:off x="10071078" y="3708652"/>
            <a:ext cx="7753588" cy="32527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highlight>
                  <a:srgbClr val="262425"/>
                </a:highlight>
                <a:latin typeface="Consolas" pitchFamily="34" charset="0"/>
                <a:ea typeface="Consolas" pitchFamily="34" charset="-122"/>
                <a:cs typeface="Consolas" pitchFamily="34" charset="-120"/>
              </a:rPr>
              <a:t>python --version</a:t>
            </a:r>
            <a:endParaRPr lang="en-US" sz="1550" dirty="0"/>
          </a:p>
        </p:txBody>
      </p:sp>
      <p:sp>
        <p:nvSpPr>
          <p:cNvPr id="18" name="Text 15"/>
          <p:cNvSpPr/>
          <p:nvPr/>
        </p:nvSpPr>
        <p:spPr>
          <a:xfrm>
            <a:off x="10071078" y="4103344"/>
            <a:ext cx="7753588" cy="325279"/>
          </a:xfrm>
          <a:prstGeom prst="rect">
            <a:avLst/>
          </a:prstGeom>
          <a:noFill/>
          <a:ln/>
        </p:spPr>
        <p:txBody>
          <a:bodyPr wrap="none" lIns="0" tIns="0" rIns="0" bIns="0" rtlCol="0" anchor="t"/>
          <a:lstStyle/>
          <a:p>
            <a:pPr marL="342900" indent="-342900" algn="l">
              <a:lnSpc>
                <a:spcPts val="2500"/>
              </a:lnSpc>
              <a:buSzPct val="100000"/>
              <a:buChar char="•"/>
            </a:pPr>
            <a:r>
              <a:rPr lang="en-US" sz="1550" dirty="0" err="1">
                <a:solidFill>
                  <a:srgbClr val="E5E0DF"/>
                </a:solidFill>
                <a:highlight>
                  <a:srgbClr val="262425"/>
                </a:highlight>
                <a:latin typeface="Consolas" pitchFamily="34" charset="0"/>
                <a:ea typeface="Consolas" pitchFamily="34" charset="-122"/>
                <a:cs typeface="Consolas" pitchFamily="34" charset="-120"/>
              </a:rPr>
              <a:t>jupyter</a:t>
            </a:r>
            <a:r>
              <a:rPr lang="en-US" sz="1550" dirty="0">
                <a:solidFill>
                  <a:srgbClr val="E5E0DF"/>
                </a:solidFill>
                <a:highlight>
                  <a:srgbClr val="262425"/>
                </a:highlight>
                <a:latin typeface="Consolas" pitchFamily="34" charset="0"/>
                <a:ea typeface="Consolas" pitchFamily="34" charset="-122"/>
                <a:cs typeface="Consolas" pitchFamily="34" charset="-120"/>
              </a:rPr>
              <a:t> notebook --version</a:t>
            </a:r>
            <a:endParaRPr lang="en-US" sz="1550" dirty="0"/>
          </a:p>
        </p:txBody>
      </p:sp>
      <p:sp>
        <p:nvSpPr>
          <p:cNvPr id="19" name="Text 16"/>
          <p:cNvSpPr/>
          <p:nvPr/>
        </p:nvSpPr>
        <p:spPr>
          <a:xfrm>
            <a:off x="10071078" y="4547685"/>
            <a:ext cx="5901987" cy="660923"/>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You should see the installed versions printed, </a:t>
            </a:r>
          </a:p>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confirming successful PATH configuration.</a:t>
            </a:r>
            <a:endParaRPr lang="en-US" sz="1550" dirty="0"/>
          </a:p>
        </p:txBody>
      </p:sp>
      <p:sp>
        <p:nvSpPr>
          <p:cNvPr id="21" name="Shape 7">
            <a:extLst>
              <a:ext uri="{FF2B5EF4-FFF2-40B4-BE49-F238E27FC236}">
                <a16:creationId xmlns:a16="http://schemas.microsoft.com/office/drawing/2014/main" id="{39A6CE9D-625B-7827-FD7A-3A3033E23BD2}"/>
              </a:ext>
            </a:extLst>
          </p:cNvPr>
          <p:cNvSpPr/>
          <p:nvPr/>
        </p:nvSpPr>
        <p:spPr>
          <a:xfrm>
            <a:off x="10078608" y="2739033"/>
            <a:ext cx="3777496" cy="22860"/>
          </a:xfrm>
          <a:prstGeom prst="rect">
            <a:avLst/>
          </a:prstGeom>
          <a:solidFill>
            <a:srgbClr val="F65F62"/>
          </a:solidFill>
          <a:ln/>
        </p:spPr>
      </p:sp>
      <p:pic>
        <p:nvPicPr>
          <p:cNvPr id="23" name="Picture 22">
            <a:extLst>
              <a:ext uri="{FF2B5EF4-FFF2-40B4-BE49-F238E27FC236}">
                <a16:creationId xmlns:a16="http://schemas.microsoft.com/office/drawing/2014/main" id="{6512E5BE-6726-8883-3DDC-1E6472479ADD}"/>
              </a:ext>
            </a:extLst>
          </p:cNvPr>
          <p:cNvPicPr>
            <a:picLocks noChangeAspect="1"/>
          </p:cNvPicPr>
          <p:nvPr/>
        </p:nvPicPr>
        <p:blipFill>
          <a:blip r:embed="rId3"/>
          <a:stretch>
            <a:fillRect/>
          </a:stretch>
        </p:blipFill>
        <p:spPr>
          <a:xfrm>
            <a:off x="2829677" y="5453186"/>
            <a:ext cx="8971046" cy="24021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43677" y="662940"/>
            <a:ext cx="5357336" cy="669727"/>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Barlow Medium" pitchFamily="34" charset="0"/>
                <a:ea typeface="Barlow Medium" pitchFamily="34" charset="-122"/>
                <a:cs typeface="Barlow Medium" pitchFamily="34" charset="-120"/>
              </a:rPr>
              <a:t>Troubleshooting Tips</a:t>
            </a:r>
            <a:endParaRPr lang="en-US" sz="4200" dirty="0"/>
          </a:p>
        </p:txBody>
      </p:sp>
      <p:sp>
        <p:nvSpPr>
          <p:cNvPr id="3" name="Shape 1"/>
          <p:cNvSpPr/>
          <p:nvPr/>
        </p:nvSpPr>
        <p:spPr>
          <a:xfrm>
            <a:off x="843677" y="1814751"/>
            <a:ext cx="6351032" cy="2565321"/>
          </a:xfrm>
          <a:prstGeom prst="roundRect">
            <a:avLst>
              <a:gd name="adj" fmla="val 3947"/>
            </a:avLst>
          </a:prstGeom>
          <a:solidFill>
            <a:srgbClr val="191718">
              <a:alpha val="95000"/>
            </a:srgbClr>
          </a:solidFill>
          <a:ln w="30480">
            <a:solidFill>
              <a:srgbClr val="922022"/>
            </a:solidFill>
            <a:prstDash val="solid"/>
          </a:ln>
        </p:spPr>
      </p:sp>
      <p:sp>
        <p:nvSpPr>
          <p:cNvPr id="4" name="Shape 2"/>
          <p:cNvSpPr/>
          <p:nvPr/>
        </p:nvSpPr>
        <p:spPr>
          <a:xfrm>
            <a:off x="843677" y="1814751"/>
            <a:ext cx="121920" cy="2565321"/>
          </a:xfrm>
          <a:prstGeom prst="roundRect">
            <a:avLst>
              <a:gd name="adj" fmla="val 83050"/>
            </a:avLst>
          </a:prstGeom>
          <a:solidFill>
            <a:srgbClr val="F65F62"/>
          </a:solidFill>
          <a:ln/>
        </p:spPr>
      </p:sp>
      <p:sp>
        <p:nvSpPr>
          <p:cNvPr id="5" name="Text 3"/>
          <p:cNvSpPr/>
          <p:nvPr/>
        </p:nvSpPr>
        <p:spPr>
          <a:xfrm>
            <a:off x="1237059" y="2086213"/>
            <a:ext cx="2678668" cy="334804"/>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Barlow Medium" pitchFamily="34" charset="0"/>
                <a:ea typeface="Barlow Medium" pitchFamily="34" charset="-122"/>
                <a:cs typeface="Barlow Medium" pitchFamily="34" charset="-120"/>
              </a:rPr>
              <a:t>Path Typos</a:t>
            </a:r>
            <a:endParaRPr lang="en-US" sz="2100" dirty="0"/>
          </a:p>
        </p:txBody>
      </p:sp>
      <p:sp>
        <p:nvSpPr>
          <p:cNvPr id="6" name="Text 4"/>
          <p:cNvSpPr/>
          <p:nvPr/>
        </p:nvSpPr>
        <p:spPr>
          <a:xfrm>
            <a:off x="1237059" y="2565559"/>
            <a:ext cx="5686187" cy="154305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Double-check for any spelling errors or incorrect directory separators in the paths you added to the PATH variable. Even a small mistake can prevent recognition.</a:t>
            </a:r>
            <a:endParaRPr lang="en-US" sz="1850" dirty="0"/>
          </a:p>
        </p:txBody>
      </p:sp>
      <p:sp>
        <p:nvSpPr>
          <p:cNvPr id="7" name="Shape 5"/>
          <p:cNvSpPr/>
          <p:nvPr/>
        </p:nvSpPr>
        <p:spPr>
          <a:xfrm>
            <a:off x="7435691" y="1814751"/>
            <a:ext cx="6351032" cy="2565321"/>
          </a:xfrm>
          <a:prstGeom prst="roundRect">
            <a:avLst>
              <a:gd name="adj" fmla="val 3947"/>
            </a:avLst>
          </a:prstGeom>
          <a:solidFill>
            <a:srgbClr val="191718">
              <a:alpha val="95000"/>
            </a:srgbClr>
          </a:solidFill>
          <a:ln w="30480">
            <a:solidFill>
              <a:srgbClr val="922022"/>
            </a:solidFill>
            <a:prstDash val="solid"/>
          </a:ln>
        </p:spPr>
      </p:sp>
      <p:sp>
        <p:nvSpPr>
          <p:cNvPr id="8" name="Shape 6"/>
          <p:cNvSpPr/>
          <p:nvPr/>
        </p:nvSpPr>
        <p:spPr>
          <a:xfrm>
            <a:off x="7435691" y="1814751"/>
            <a:ext cx="121920" cy="2565321"/>
          </a:xfrm>
          <a:prstGeom prst="roundRect">
            <a:avLst>
              <a:gd name="adj" fmla="val 83050"/>
            </a:avLst>
          </a:prstGeom>
          <a:solidFill>
            <a:srgbClr val="F65F62"/>
          </a:solidFill>
          <a:ln/>
        </p:spPr>
      </p:sp>
      <p:sp>
        <p:nvSpPr>
          <p:cNvPr id="9" name="Text 7"/>
          <p:cNvSpPr/>
          <p:nvPr/>
        </p:nvSpPr>
        <p:spPr>
          <a:xfrm>
            <a:off x="7829074" y="2086213"/>
            <a:ext cx="2678668" cy="334804"/>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Barlow Medium" pitchFamily="34" charset="0"/>
                <a:ea typeface="Barlow Medium" pitchFamily="34" charset="-122"/>
                <a:cs typeface="Barlow Medium" pitchFamily="34" charset="-120"/>
              </a:rPr>
              <a:t>Reboot or Relaunch</a:t>
            </a:r>
            <a:endParaRPr lang="en-US" sz="2100" dirty="0"/>
          </a:p>
        </p:txBody>
      </p:sp>
      <p:sp>
        <p:nvSpPr>
          <p:cNvPr id="10" name="Text 8"/>
          <p:cNvSpPr/>
          <p:nvPr/>
        </p:nvSpPr>
        <p:spPr>
          <a:xfrm>
            <a:off x="7829074" y="2565559"/>
            <a:ext cx="5686187" cy="154305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If commands are still not recognized, try restarting your Command Prompt/PowerShell or even your entire PC to ensure the environment variables are fully refreshed.</a:t>
            </a:r>
            <a:endParaRPr lang="en-US" sz="1850" dirty="0"/>
          </a:p>
        </p:txBody>
      </p:sp>
      <p:sp>
        <p:nvSpPr>
          <p:cNvPr id="11" name="Shape 9"/>
          <p:cNvSpPr/>
          <p:nvPr/>
        </p:nvSpPr>
        <p:spPr>
          <a:xfrm>
            <a:off x="843677" y="4621054"/>
            <a:ext cx="6351032" cy="2951083"/>
          </a:xfrm>
          <a:prstGeom prst="roundRect">
            <a:avLst>
              <a:gd name="adj" fmla="val 3431"/>
            </a:avLst>
          </a:prstGeom>
          <a:solidFill>
            <a:srgbClr val="191718">
              <a:alpha val="95000"/>
            </a:srgbClr>
          </a:solidFill>
          <a:ln w="30480">
            <a:solidFill>
              <a:srgbClr val="922022"/>
            </a:solidFill>
            <a:prstDash val="solid"/>
          </a:ln>
        </p:spPr>
      </p:sp>
      <p:sp>
        <p:nvSpPr>
          <p:cNvPr id="12" name="Shape 10"/>
          <p:cNvSpPr/>
          <p:nvPr/>
        </p:nvSpPr>
        <p:spPr>
          <a:xfrm>
            <a:off x="843677" y="4621054"/>
            <a:ext cx="121920" cy="2951083"/>
          </a:xfrm>
          <a:prstGeom prst="roundRect">
            <a:avLst>
              <a:gd name="adj" fmla="val 83050"/>
            </a:avLst>
          </a:prstGeom>
          <a:solidFill>
            <a:srgbClr val="F65F62"/>
          </a:solidFill>
          <a:ln/>
        </p:spPr>
      </p:sp>
      <p:sp>
        <p:nvSpPr>
          <p:cNvPr id="13" name="Text 11"/>
          <p:cNvSpPr/>
          <p:nvPr/>
        </p:nvSpPr>
        <p:spPr>
          <a:xfrm>
            <a:off x="1237059" y="4892516"/>
            <a:ext cx="2678668" cy="334804"/>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Barlow Medium" pitchFamily="34" charset="0"/>
                <a:ea typeface="Barlow Medium" pitchFamily="34" charset="-122"/>
                <a:cs typeface="Barlow Medium" pitchFamily="34" charset="-120"/>
              </a:rPr>
              <a:t>Confirm Executables</a:t>
            </a:r>
            <a:endParaRPr lang="en-US" sz="2100" dirty="0"/>
          </a:p>
        </p:txBody>
      </p:sp>
      <p:sp>
        <p:nvSpPr>
          <p:cNvPr id="14" name="Text 12"/>
          <p:cNvSpPr/>
          <p:nvPr/>
        </p:nvSpPr>
        <p:spPr>
          <a:xfrm>
            <a:off x="1237059" y="5371862"/>
            <a:ext cx="5686187" cy="155067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Use </a:t>
            </a:r>
            <a:r>
              <a:rPr lang="en-US" sz="1850" dirty="0">
                <a:solidFill>
                  <a:srgbClr val="E5E0DF"/>
                </a:solidFill>
                <a:highlight>
                  <a:srgbClr val="262425"/>
                </a:highlight>
                <a:latin typeface="Consolas" pitchFamily="34" charset="0"/>
                <a:ea typeface="Consolas" pitchFamily="34" charset="-122"/>
                <a:cs typeface="Consolas" pitchFamily="34" charset="-120"/>
              </a:rPr>
              <a:t>where python</a:t>
            </a:r>
            <a:r>
              <a:rPr lang="en-US" sz="1850" dirty="0">
                <a:solidFill>
                  <a:srgbClr val="E5E0DF"/>
                </a:solidFill>
                <a:latin typeface="Barlow" pitchFamily="34" charset="0"/>
                <a:ea typeface="Barlow" pitchFamily="34" charset="-122"/>
                <a:cs typeface="Barlow" pitchFamily="34" charset="-120"/>
              </a:rPr>
              <a:t> and </a:t>
            </a:r>
            <a:r>
              <a:rPr lang="en-US" sz="1850" dirty="0">
                <a:solidFill>
                  <a:srgbClr val="E5E0DF"/>
                </a:solidFill>
                <a:highlight>
                  <a:srgbClr val="262425"/>
                </a:highlight>
                <a:latin typeface="Consolas" pitchFamily="34" charset="0"/>
                <a:ea typeface="Consolas" pitchFamily="34" charset="-122"/>
                <a:cs typeface="Consolas" pitchFamily="34" charset="-120"/>
              </a:rPr>
              <a:t>where </a:t>
            </a:r>
            <a:r>
              <a:rPr lang="en-US" sz="1850" dirty="0" err="1">
                <a:solidFill>
                  <a:srgbClr val="E5E0DF"/>
                </a:solidFill>
                <a:highlight>
                  <a:srgbClr val="262425"/>
                </a:highlight>
                <a:latin typeface="Consolas" pitchFamily="34" charset="0"/>
                <a:ea typeface="Consolas" pitchFamily="34" charset="-122"/>
                <a:cs typeface="Consolas" pitchFamily="34" charset="-120"/>
              </a:rPr>
              <a:t>jupyter</a:t>
            </a:r>
            <a:r>
              <a:rPr lang="en-US" sz="1850" dirty="0">
                <a:solidFill>
                  <a:srgbClr val="E5E0DF"/>
                </a:solidFill>
                <a:latin typeface="Barlow" pitchFamily="34" charset="0"/>
                <a:ea typeface="Barlow" pitchFamily="34" charset="-122"/>
                <a:cs typeface="Barlow" pitchFamily="34" charset="-120"/>
              </a:rPr>
              <a:t> in the command prompt. This will show you the exact path Windows is finding for these executables, or confirm if they are not found at all.</a:t>
            </a:r>
            <a:endParaRPr lang="en-US" sz="1850" dirty="0"/>
          </a:p>
        </p:txBody>
      </p:sp>
      <p:sp>
        <p:nvSpPr>
          <p:cNvPr id="15" name="Shape 13"/>
          <p:cNvSpPr/>
          <p:nvPr/>
        </p:nvSpPr>
        <p:spPr>
          <a:xfrm>
            <a:off x="7435691" y="4621054"/>
            <a:ext cx="6351032" cy="2951083"/>
          </a:xfrm>
          <a:prstGeom prst="roundRect">
            <a:avLst>
              <a:gd name="adj" fmla="val 3431"/>
            </a:avLst>
          </a:prstGeom>
          <a:solidFill>
            <a:srgbClr val="191718">
              <a:alpha val="95000"/>
            </a:srgbClr>
          </a:solidFill>
          <a:ln w="30480">
            <a:solidFill>
              <a:srgbClr val="922022"/>
            </a:solidFill>
            <a:prstDash val="solid"/>
          </a:ln>
        </p:spPr>
      </p:sp>
      <p:sp>
        <p:nvSpPr>
          <p:cNvPr id="16" name="Shape 14"/>
          <p:cNvSpPr/>
          <p:nvPr/>
        </p:nvSpPr>
        <p:spPr>
          <a:xfrm>
            <a:off x="7435691" y="4621054"/>
            <a:ext cx="121920" cy="2951083"/>
          </a:xfrm>
          <a:prstGeom prst="roundRect">
            <a:avLst>
              <a:gd name="adj" fmla="val 83050"/>
            </a:avLst>
          </a:prstGeom>
          <a:solidFill>
            <a:srgbClr val="F65F62"/>
          </a:solidFill>
          <a:ln/>
        </p:spPr>
      </p:sp>
      <p:sp>
        <p:nvSpPr>
          <p:cNvPr id="17" name="Text 15"/>
          <p:cNvSpPr/>
          <p:nvPr/>
        </p:nvSpPr>
        <p:spPr>
          <a:xfrm>
            <a:off x="7829074" y="4892516"/>
            <a:ext cx="2678668" cy="334804"/>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Barlow Medium" pitchFamily="34" charset="0"/>
                <a:ea typeface="Barlow Medium" pitchFamily="34" charset="-122"/>
                <a:cs typeface="Barlow Medium" pitchFamily="34" charset="-120"/>
              </a:rPr>
              <a:t>Anaconda Specifics</a:t>
            </a:r>
            <a:endParaRPr lang="en-US" sz="2100" dirty="0"/>
          </a:p>
        </p:txBody>
      </p:sp>
      <p:sp>
        <p:nvSpPr>
          <p:cNvPr id="18" name="Text 16"/>
          <p:cNvSpPr/>
          <p:nvPr/>
        </p:nvSpPr>
        <p:spPr>
          <a:xfrm>
            <a:off x="7829074" y="5371862"/>
            <a:ext cx="5686187" cy="1928813"/>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If you are using Anaconda, you must add Anaconda's specific Python and Scripts paths instead of the standalone Python installation paths. Anaconda often manages its own environment, so consult Anaconda documentation for precise instructions.</a:t>
            </a:r>
            <a:endParaRPr lang="en-US" sz="18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518</TotalTime>
  <Words>795</Words>
  <Application>Microsoft Office PowerPoint</Application>
  <PresentationFormat>Custom</PresentationFormat>
  <Paragraphs>58</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Barlow Medium</vt:lpstr>
      <vt:lpstr>Barlow Light</vt:lpstr>
      <vt:lpstr>Calisto MT</vt:lpstr>
      <vt:lpstr>Roboto</vt:lpstr>
      <vt:lpstr>Barlow</vt:lpstr>
      <vt:lpstr>Consolas</vt:lpstr>
      <vt:lpstr>Wingdings 2</vt:lpstr>
      <vt:lpstr>Arial</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SOHAM ROY</cp:lastModifiedBy>
  <cp:revision>5</cp:revision>
  <dcterms:created xsi:type="dcterms:W3CDTF">2025-09-06T00:20:46Z</dcterms:created>
  <dcterms:modified xsi:type="dcterms:W3CDTF">2025-09-08T16:20:24Z</dcterms:modified>
</cp:coreProperties>
</file>